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2.jpg" ContentType="image/jpe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13" r:id="rId3"/>
    <p:sldId id="299" r:id="rId4"/>
    <p:sldId id="302" r:id="rId5"/>
    <p:sldId id="303" r:id="rId6"/>
    <p:sldId id="304" r:id="rId7"/>
    <p:sldId id="305" r:id="rId8"/>
    <p:sldId id="315" r:id="rId9"/>
    <p:sldId id="317" r:id="rId10"/>
    <p:sldId id="316" r:id="rId11"/>
    <p:sldId id="318" r:id="rId12"/>
    <p:sldId id="319" r:id="rId13"/>
    <p:sldId id="320" r:id="rId14"/>
    <p:sldId id="321" r:id="rId15"/>
    <p:sldId id="301" r:id="rId16"/>
    <p:sldId id="308" r:id="rId17"/>
    <p:sldId id="314" r:id="rId18"/>
    <p:sldId id="309" r:id="rId19"/>
    <p:sldId id="310" r:id="rId2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A34F3D-32E0-4985-9514-3BD0DE1C5B7F}" v="2031" dt="2021-08-12T04:44:48.0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5" autoAdjust="0"/>
    <p:restoredTop sz="85306" autoAdjust="0"/>
  </p:normalViewPr>
  <p:slideViewPr>
    <p:cSldViewPr snapToGrid="0" snapToObjects="1">
      <p:cViewPr varScale="1">
        <p:scale>
          <a:sx n="92" d="100"/>
          <a:sy n="92" d="100"/>
        </p:scale>
        <p:origin x="40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vine Carama" userId="S::dcarama@lexingtonky.gov::0b0aef00-8305-499f-a9cb-0a9ad35c69da" providerId="AD" clId="Web-{A0A34F3D-32E0-4985-9514-3BD0DE1C5B7F}"/>
    <pc:docChg chg="addSld modSld">
      <pc:chgData name="Devine Carama" userId="S::dcarama@lexingtonky.gov::0b0aef00-8305-499f-a9cb-0a9ad35c69da" providerId="AD" clId="Web-{A0A34F3D-32E0-4985-9514-3BD0DE1C5B7F}" dt="2021-08-12T04:44:47.391" v="1151" actId="20577"/>
      <pc:docMkLst>
        <pc:docMk/>
      </pc:docMkLst>
      <pc:sldChg chg="modSp">
        <pc:chgData name="Devine Carama" userId="S::dcarama@lexingtonky.gov::0b0aef00-8305-499f-a9cb-0a9ad35c69da" providerId="AD" clId="Web-{A0A34F3D-32E0-4985-9514-3BD0DE1C5B7F}" dt="2021-08-12T03:14:41.122" v="13" actId="20577"/>
        <pc:sldMkLst>
          <pc:docMk/>
          <pc:sldMk cId="1065294957" sldId="256"/>
        </pc:sldMkLst>
        <pc:spChg chg="mod">
          <ac:chgData name="Devine Carama" userId="S::dcarama@lexingtonky.gov::0b0aef00-8305-499f-a9cb-0a9ad35c69da" providerId="AD" clId="Web-{A0A34F3D-32E0-4985-9514-3BD0DE1C5B7F}" dt="2021-08-12T03:14:41.122" v="13" actId="20577"/>
          <ac:spMkLst>
            <pc:docMk/>
            <pc:sldMk cId="1065294957" sldId="256"/>
            <ac:spMk id="2" creationId="{00000000-0000-0000-0000-000000000000}"/>
          </ac:spMkLst>
        </pc:spChg>
      </pc:sldChg>
      <pc:sldChg chg="addSp delSp modSp">
        <pc:chgData name="Devine Carama" userId="S::dcarama@lexingtonky.gov::0b0aef00-8305-499f-a9cb-0a9ad35c69da" providerId="AD" clId="Web-{A0A34F3D-32E0-4985-9514-3BD0DE1C5B7F}" dt="2021-08-12T03:31:31.955" v="341" actId="20577"/>
        <pc:sldMkLst>
          <pc:docMk/>
          <pc:sldMk cId="1153032367" sldId="299"/>
        </pc:sldMkLst>
        <pc:spChg chg="add del mod">
          <ac:chgData name="Devine Carama" userId="S::dcarama@lexingtonky.gov::0b0aef00-8305-499f-a9cb-0a9ad35c69da" providerId="AD" clId="Web-{A0A34F3D-32E0-4985-9514-3BD0DE1C5B7F}" dt="2021-08-12T03:29:53.494" v="328"/>
          <ac:spMkLst>
            <pc:docMk/>
            <pc:sldMk cId="1153032367" sldId="299"/>
            <ac:spMk id="2" creationId="{7F50B124-56FC-4854-BF07-BDFA7091450E}"/>
          </ac:spMkLst>
        </pc:spChg>
        <pc:spChg chg="mod">
          <ac:chgData name="Devine Carama" userId="S::dcarama@lexingtonky.gov::0b0aef00-8305-499f-a9cb-0a9ad35c69da" providerId="AD" clId="Web-{A0A34F3D-32E0-4985-9514-3BD0DE1C5B7F}" dt="2021-08-12T03:26:51.433" v="321" actId="20577"/>
          <ac:spMkLst>
            <pc:docMk/>
            <pc:sldMk cId="1153032367" sldId="299"/>
            <ac:spMk id="4" creationId="{00000000-0000-0000-0000-000000000000}"/>
          </ac:spMkLst>
        </pc:spChg>
        <pc:spChg chg="add mod">
          <ac:chgData name="Devine Carama" userId="S::dcarama@lexingtonky.gov::0b0aef00-8305-499f-a9cb-0a9ad35c69da" providerId="AD" clId="Web-{A0A34F3D-32E0-4985-9514-3BD0DE1C5B7F}" dt="2021-08-12T03:31:31.955" v="341" actId="20577"/>
          <ac:spMkLst>
            <pc:docMk/>
            <pc:sldMk cId="1153032367" sldId="299"/>
            <ac:spMk id="6" creationId="{88BC5E12-7BFB-40B2-8A36-849DE4DFC817}"/>
          </ac:spMkLst>
        </pc:spChg>
        <pc:picChg chg="del mod">
          <ac:chgData name="Devine Carama" userId="S::dcarama@lexingtonky.gov::0b0aef00-8305-499f-a9cb-0a9ad35c69da" providerId="AD" clId="Web-{A0A34F3D-32E0-4985-9514-3BD0DE1C5B7F}" dt="2021-08-12T03:30:11.105" v="330"/>
          <ac:picMkLst>
            <pc:docMk/>
            <pc:sldMk cId="1153032367" sldId="299"/>
            <ac:picMk id="5" creationId="{00000000-0000-0000-0000-000000000000}"/>
          </ac:picMkLst>
        </pc:picChg>
      </pc:sldChg>
      <pc:sldChg chg="modSp">
        <pc:chgData name="Devine Carama" userId="S::dcarama@lexingtonky.gov::0b0aef00-8305-499f-a9cb-0a9ad35c69da" providerId="AD" clId="Web-{A0A34F3D-32E0-4985-9514-3BD0DE1C5B7F}" dt="2021-08-12T04:23:33.650" v="1035" actId="20577"/>
        <pc:sldMkLst>
          <pc:docMk/>
          <pc:sldMk cId="532790879" sldId="301"/>
        </pc:sldMkLst>
        <pc:spChg chg="mod">
          <ac:chgData name="Devine Carama" userId="S::dcarama@lexingtonky.gov::0b0aef00-8305-499f-a9cb-0a9ad35c69da" providerId="AD" clId="Web-{A0A34F3D-32E0-4985-9514-3BD0DE1C5B7F}" dt="2021-08-12T03:14:54.795" v="24" actId="20577"/>
          <ac:spMkLst>
            <pc:docMk/>
            <pc:sldMk cId="532790879" sldId="301"/>
            <ac:spMk id="4" creationId="{00000000-0000-0000-0000-000000000000}"/>
          </ac:spMkLst>
        </pc:spChg>
        <pc:spChg chg="mod">
          <ac:chgData name="Devine Carama" userId="S::dcarama@lexingtonky.gov::0b0aef00-8305-499f-a9cb-0a9ad35c69da" providerId="AD" clId="Web-{A0A34F3D-32E0-4985-9514-3BD0DE1C5B7F}" dt="2021-08-12T04:23:33.650" v="1035" actId="20577"/>
          <ac:spMkLst>
            <pc:docMk/>
            <pc:sldMk cId="532790879" sldId="301"/>
            <ac:spMk id="9" creationId="{00000000-0000-0000-0000-000000000000}"/>
          </ac:spMkLst>
        </pc:spChg>
      </pc:sldChg>
      <pc:sldChg chg="addSp delSp modSp">
        <pc:chgData name="Devine Carama" userId="S::dcarama@lexingtonky.gov::0b0aef00-8305-499f-a9cb-0a9ad35c69da" providerId="AD" clId="Web-{A0A34F3D-32E0-4985-9514-3BD0DE1C5B7F}" dt="2021-08-12T03:39:03.490" v="388" actId="20577"/>
        <pc:sldMkLst>
          <pc:docMk/>
          <pc:sldMk cId="1316765421" sldId="302"/>
        </pc:sldMkLst>
        <pc:spChg chg="mod">
          <ac:chgData name="Devine Carama" userId="S::dcarama@lexingtonky.gov::0b0aef00-8305-499f-a9cb-0a9ad35c69da" providerId="AD" clId="Web-{A0A34F3D-32E0-4985-9514-3BD0DE1C5B7F}" dt="2021-08-12T03:39:03.490" v="388" actId="20577"/>
          <ac:spMkLst>
            <pc:docMk/>
            <pc:sldMk cId="1316765421" sldId="302"/>
            <ac:spMk id="3" creationId="{00000000-0000-0000-0000-000000000000}"/>
          </ac:spMkLst>
        </pc:spChg>
        <pc:picChg chg="del">
          <ac:chgData name="Devine Carama" userId="S::dcarama@lexingtonky.gov::0b0aef00-8305-499f-a9cb-0a9ad35c69da" providerId="AD" clId="Web-{A0A34F3D-32E0-4985-9514-3BD0DE1C5B7F}" dt="2021-08-12T03:33:57.951" v="350"/>
          <ac:picMkLst>
            <pc:docMk/>
            <pc:sldMk cId="1316765421" sldId="302"/>
            <ac:picMk id="2" creationId="{00000000-0000-0000-0000-000000000000}"/>
          </ac:picMkLst>
        </pc:picChg>
        <pc:picChg chg="add mod">
          <ac:chgData name="Devine Carama" userId="S::dcarama@lexingtonky.gov::0b0aef00-8305-499f-a9cb-0a9ad35c69da" providerId="AD" clId="Web-{A0A34F3D-32E0-4985-9514-3BD0DE1C5B7F}" dt="2021-08-12T03:35:04.690" v="354" actId="1076"/>
          <ac:picMkLst>
            <pc:docMk/>
            <pc:sldMk cId="1316765421" sldId="302"/>
            <ac:picMk id="6" creationId="{A8765118-4678-4994-A11D-5622D70A2408}"/>
          </ac:picMkLst>
        </pc:picChg>
        <pc:picChg chg="add mod">
          <ac:chgData name="Devine Carama" userId="S::dcarama@lexingtonky.gov::0b0aef00-8305-499f-a9cb-0a9ad35c69da" providerId="AD" clId="Web-{A0A34F3D-32E0-4985-9514-3BD0DE1C5B7F}" dt="2021-08-12T03:35:07.518" v="355" actId="1076"/>
          <ac:picMkLst>
            <pc:docMk/>
            <pc:sldMk cId="1316765421" sldId="302"/>
            <ac:picMk id="7" creationId="{06867E7F-215D-4C1A-B36C-6F8A452083D9}"/>
          </ac:picMkLst>
        </pc:picChg>
        <pc:picChg chg="add mod">
          <ac:chgData name="Devine Carama" userId="S::dcarama@lexingtonky.gov::0b0aef00-8305-499f-a9cb-0a9ad35c69da" providerId="AD" clId="Web-{A0A34F3D-32E0-4985-9514-3BD0DE1C5B7F}" dt="2021-08-12T03:37:41.171" v="357" actId="1076"/>
          <ac:picMkLst>
            <pc:docMk/>
            <pc:sldMk cId="1316765421" sldId="302"/>
            <ac:picMk id="8" creationId="{7A381A60-9DD8-4335-A2BF-67D6B26B1980}"/>
          </ac:picMkLst>
        </pc:picChg>
        <pc:picChg chg="add mod">
          <ac:chgData name="Devine Carama" userId="S::dcarama@lexingtonky.gov::0b0aef00-8305-499f-a9cb-0a9ad35c69da" providerId="AD" clId="Web-{A0A34F3D-32E0-4985-9514-3BD0DE1C5B7F}" dt="2021-08-12T03:38:31.018" v="359" actId="1076"/>
          <ac:picMkLst>
            <pc:docMk/>
            <pc:sldMk cId="1316765421" sldId="302"/>
            <ac:picMk id="9" creationId="{AC1096EA-2676-4E92-8AE0-87A35FA99DEC}"/>
          </ac:picMkLst>
        </pc:picChg>
      </pc:sldChg>
      <pc:sldChg chg="addSp delSp modSp">
        <pc:chgData name="Devine Carama" userId="S::dcarama@lexingtonky.gov::0b0aef00-8305-499f-a9cb-0a9ad35c69da" providerId="AD" clId="Web-{A0A34F3D-32E0-4985-9514-3BD0DE1C5B7F}" dt="2021-08-12T03:48:29.160" v="440" actId="20577"/>
        <pc:sldMkLst>
          <pc:docMk/>
          <pc:sldMk cId="685031180" sldId="303"/>
        </pc:sldMkLst>
        <pc:spChg chg="mod">
          <ac:chgData name="Devine Carama" userId="S::dcarama@lexingtonky.gov::0b0aef00-8305-499f-a9cb-0a9ad35c69da" providerId="AD" clId="Web-{A0A34F3D-32E0-4985-9514-3BD0DE1C5B7F}" dt="2021-08-12T03:48:29.160" v="440" actId="20577"/>
          <ac:spMkLst>
            <pc:docMk/>
            <pc:sldMk cId="685031180" sldId="303"/>
            <ac:spMk id="4" creationId="{00000000-0000-0000-0000-000000000000}"/>
          </ac:spMkLst>
        </pc:spChg>
        <pc:picChg chg="del">
          <ac:chgData name="Devine Carama" userId="S::dcarama@lexingtonky.gov::0b0aef00-8305-499f-a9cb-0a9ad35c69da" providerId="AD" clId="Web-{A0A34F3D-32E0-4985-9514-3BD0DE1C5B7F}" dt="2021-08-12T03:39:30.679" v="417"/>
          <ac:picMkLst>
            <pc:docMk/>
            <pc:sldMk cId="685031180" sldId="303"/>
            <ac:picMk id="5" creationId="{00000000-0000-0000-0000-000000000000}"/>
          </ac:picMkLst>
        </pc:picChg>
        <pc:picChg chg="add mod">
          <ac:chgData name="Devine Carama" userId="S::dcarama@lexingtonky.gov::0b0aef00-8305-499f-a9cb-0a9ad35c69da" providerId="AD" clId="Web-{A0A34F3D-32E0-4985-9514-3BD0DE1C5B7F}" dt="2021-08-12T03:46:00.022" v="423" actId="1076"/>
          <ac:picMkLst>
            <pc:docMk/>
            <pc:sldMk cId="685031180" sldId="303"/>
            <ac:picMk id="6" creationId="{F11CA2B4-14A4-4821-B60A-AC5720E11A2A}"/>
          </ac:picMkLst>
        </pc:picChg>
        <pc:picChg chg="add mod">
          <ac:chgData name="Devine Carama" userId="S::dcarama@lexingtonky.gov::0b0aef00-8305-499f-a9cb-0a9ad35c69da" providerId="AD" clId="Web-{A0A34F3D-32E0-4985-9514-3BD0DE1C5B7F}" dt="2021-08-12T03:46:06.163" v="424" actId="14100"/>
          <ac:picMkLst>
            <pc:docMk/>
            <pc:sldMk cId="685031180" sldId="303"/>
            <ac:picMk id="7" creationId="{618E4328-73D1-42B3-89DB-800D2DAA9281}"/>
          </ac:picMkLst>
        </pc:picChg>
        <pc:picChg chg="add mod">
          <ac:chgData name="Devine Carama" userId="S::dcarama@lexingtonky.gov::0b0aef00-8305-499f-a9cb-0a9ad35c69da" providerId="AD" clId="Web-{A0A34F3D-32E0-4985-9514-3BD0DE1C5B7F}" dt="2021-08-12T03:46:42.511" v="426" actId="1076"/>
          <ac:picMkLst>
            <pc:docMk/>
            <pc:sldMk cId="685031180" sldId="303"/>
            <ac:picMk id="8" creationId="{30EE80C6-F88D-47ED-92ED-A1AC4879BCD8}"/>
          </ac:picMkLst>
        </pc:picChg>
        <pc:picChg chg="add mod">
          <ac:chgData name="Devine Carama" userId="S::dcarama@lexingtonky.gov::0b0aef00-8305-499f-a9cb-0a9ad35c69da" providerId="AD" clId="Web-{A0A34F3D-32E0-4985-9514-3BD0DE1C5B7F}" dt="2021-08-12T03:47:15.936" v="428" actId="1076"/>
          <ac:picMkLst>
            <pc:docMk/>
            <pc:sldMk cId="685031180" sldId="303"/>
            <ac:picMk id="9" creationId="{F5AAA7F2-810C-4742-90E2-5E795867CC54}"/>
          </ac:picMkLst>
        </pc:picChg>
      </pc:sldChg>
      <pc:sldChg chg="addSp delSp modSp">
        <pc:chgData name="Devine Carama" userId="S::dcarama@lexingtonky.gov::0b0aef00-8305-499f-a9cb-0a9ad35c69da" providerId="AD" clId="Web-{A0A34F3D-32E0-4985-9514-3BD0DE1C5B7F}" dt="2021-08-12T03:51:40.909" v="513" actId="1076"/>
        <pc:sldMkLst>
          <pc:docMk/>
          <pc:sldMk cId="862435634" sldId="304"/>
        </pc:sldMkLst>
        <pc:spChg chg="mod">
          <ac:chgData name="Devine Carama" userId="S::dcarama@lexingtonky.gov::0b0aef00-8305-499f-a9cb-0a9ad35c69da" providerId="AD" clId="Web-{A0A34F3D-32E0-4985-9514-3BD0DE1C5B7F}" dt="2021-08-12T03:50:11.793" v="504" actId="20577"/>
          <ac:spMkLst>
            <pc:docMk/>
            <pc:sldMk cId="862435634" sldId="304"/>
            <ac:spMk id="5" creationId="{00000000-0000-0000-0000-000000000000}"/>
          </ac:spMkLst>
        </pc:spChg>
        <pc:picChg chg="add mod">
          <ac:chgData name="Devine Carama" userId="S::dcarama@lexingtonky.gov::0b0aef00-8305-499f-a9cb-0a9ad35c69da" providerId="AD" clId="Web-{A0A34F3D-32E0-4985-9514-3BD0DE1C5B7F}" dt="2021-08-12T03:50:37.295" v="506" actId="1076"/>
          <ac:picMkLst>
            <pc:docMk/>
            <pc:sldMk cId="862435634" sldId="304"/>
            <ac:picMk id="2" creationId="{EA1D9EAE-1366-4CE2-BCB1-2FE72D5145B8}"/>
          </ac:picMkLst>
        </pc:picChg>
        <pc:picChg chg="del">
          <ac:chgData name="Devine Carama" userId="S::dcarama@lexingtonky.gov::0b0aef00-8305-499f-a9cb-0a9ad35c69da" providerId="AD" clId="Web-{A0A34F3D-32E0-4985-9514-3BD0DE1C5B7F}" dt="2021-08-12T03:49:55.510" v="498"/>
          <ac:picMkLst>
            <pc:docMk/>
            <pc:sldMk cId="862435634" sldId="304"/>
            <ac:picMk id="6" creationId="{00000000-0000-0000-0000-000000000000}"/>
          </ac:picMkLst>
        </pc:picChg>
        <pc:picChg chg="add mod">
          <ac:chgData name="Devine Carama" userId="S::dcarama@lexingtonky.gov::0b0aef00-8305-499f-a9cb-0a9ad35c69da" providerId="AD" clId="Web-{A0A34F3D-32E0-4985-9514-3BD0DE1C5B7F}" dt="2021-08-12T03:50:51.843" v="508" actId="1076"/>
          <ac:picMkLst>
            <pc:docMk/>
            <pc:sldMk cId="862435634" sldId="304"/>
            <ac:picMk id="7" creationId="{7A87D03B-B637-459F-9C1F-4D6A81E194D9}"/>
          </ac:picMkLst>
        </pc:picChg>
        <pc:picChg chg="add mod">
          <ac:chgData name="Devine Carama" userId="S::dcarama@lexingtonky.gov::0b0aef00-8305-499f-a9cb-0a9ad35c69da" providerId="AD" clId="Web-{A0A34F3D-32E0-4985-9514-3BD0DE1C5B7F}" dt="2021-08-12T03:51:07" v="510" actId="1076"/>
          <ac:picMkLst>
            <pc:docMk/>
            <pc:sldMk cId="862435634" sldId="304"/>
            <ac:picMk id="8" creationId="{7B00DF54-E9A2-468A-A94D-87016F4C44FB}"/>
          </ac:picMkLst>
        </pc:picChg>
        <pc:picChg chg="add mod">
          <ac:chgData name="Devine Carama" userId="S::dcarama@lexingtonky.gov::0b0aef00-8305-499f-a9cb-0a9ad35c69da" providerId="AD" clId="Web-{A0A34F3D-32E0-4985-9514-3BD0DE1C5B7F}" dt="2021-08-12T03:51:40.909" v="513" actId="1076"/>
          <ac:picMkLst>
            <pc:docMk/>
            <pc:sldMk cId="862435634" sldId="304"/>
            <ac:picMk id="9" creationId="{697743D6-7A74-4890-912B-328AE139754D}"/>
          </ac:picMkLst>
        </pc:picChg>
      </pc:sldChg>
      <pc:sldChg chg="addSp delSp modSp">
        <pc:chgData name="Devine Carama" userId="S::dcarama@lexingtonky.gov::0b0aef00-8305-499f-a9cb-0a9ad35c69da" providerId="AD" clId="Web-{A0A34F3D-32E0-4985-9514-3BD0DE1C5B7F}" dt="2021-08-12T03:54:05.983" v="553" actId="1076"/>
        <pc:sldMkLst>
          <pc:docMk/>
          <pc:sldMk cId="4154607847" sldId="305"/>
        </pc:sldMkLst>
        <pc:spChg chg="mod">
          <ac:chgData name="Devine Carama" userId="S::dcarama@lexingtonky.gov::0b0aef00-8305-499f-a9cb-0a9ad35c69da" providerId="AD" clId="Web-{A0A34F3D-32E0-4985-9514-3BD0DE1C5B7F}" dt="2021-08-12T03:52:31.179" v="541" actId="20577"/>
          <ac:spMkLst>
            <pc:docMk/>
            <pc:sldMk cId="4154607847" sldId="305"/>
            <ac:spMk id="2" creationId="{00000000-0000-0000-0000-000000000000}"/>
          </ac:spMkLst>
        </pc:spChg>
        <pc:picChg chg="del">
          <ac:chgData name="Devine Carama" userId="S::dcarama@lexingtonky.gov::0b0aef00-8305-499f-a9cb-0a9ad35c69da" providerId="AD" clId="Web-{A0A34F3D-32E0-4985-9514-3BD0DE1C5B7F}" dt="2021-08-12T03:52:25.756" v="539"/>
          <ac:picMkLst>
            <pc:docMk/>
            <pc:sldMk cId="4154607847" sldId="305"/>
            <ac:picMk id="5" creationId="{00000000-0000-0000-0000-000000000000}"/>
          </ac:picMkLst>
        </pc:picChg>
        <pc:picChg chg="add mod">
          <ac:chgData name="Devine Carama" userId="S::dcarama@lexingtonky.gov::0b0aef00-8305-499f-a9cb-0a9ad35c69da" providerId="AD" clId="Web-{A0A34F3D-32E0-4985-9514-3BD0DE1C5B7F}" dt="2021-08-12T03:53:41.231" v="550" actId="1076"/>
          <ac:picMkLst>
            <pc:docMk/>
            <pc:sldMk cId="4154607847" sldId="305"/>
            <ac:picMk id="6" creationId="{81C36EC2-5965-4487-BA3D-9D0285B29AE3}"/>
          </ac:picMkLst>
        </pc:picChg>
        <pc:picChg chg="add mod">
          <ac:chgData name="Devine Carama" userId="S::dcarama@lexingtonky.gov::0b0aef00-8305-499f-a9cb-0a9ad35c69da" providerId="AD" clId="Web-{A0A34F3D-32E0-4985-9514-3BD0DE1C5B7F}" dt="2021-08-12T03:53:44.934" v="551" actId="1076"/>
          <ac:picMkLst>
            <pc:docMk/>
            <pc:sldMk cId="4154607847" sldId="305"/>
            <ac:picMk id="7" creationId="{F350BA2F-700D-417A-B0AC-C168E871C18F}"/>
          </ac:picMkLst>
        </pc:picChg>
        <pc:picChg chg="add mod">
          <ac:chgData name="Devine Carama" userId="S::dcarama@lexingtonky.gov::0b0aef00-8305-499f-a9cb-0a9ad35c69da" providerId="AD" clId="Web-{A0A34F3D-32E0-4985-9514-3BD0DE1C5B7F}" dt="2021-08-12T03:53:34.902" v="549" actId="14100"/>
          <ac:picMkLst>
            <pc:docMk/>
            <pc:sldMk cId="4154607847" sldId="305"/>
            <ac:picMk id="8" creationId="{A15709C1-8487-4E60-B2AF-2F8B5CD10B63}"/>
          </ac:picMkLst>
        </pc:picChg>
        <pc:picChg chg="add mod">
          <ac:chgData name="Devine Carama" userId="S::dcarama@lexingtonky.gov::0b0aef00-8305-499f-a9cb-0a9ad35c69da" providerId="AD" clId="Web-{A0A34F3D-32E0-4985-9514-3BD0DE1C5B7F}" dt="2021-08-12T03:54:05.983" v="553" actId="1076"/>
          <ac:picMkLst>
            <pc:docMk/>
            <pc:sldMk cId="4154607847" sldId="305"/>
            <ac:picMk id="9" creationId="{E01949DD-C5EF-4E3D-9007-A61763EC1FC2}"/>
          </ac:picMkLst>
        </pc:picChg>
      </pc:sldChg>
      <pc:sldChg chg="modSp">
        <pc:chgData name="Devine Carama" userId="S::dcarama@lexingtonky.gov::0b0aef00-8305-499f-a9cb-0a9ad35c69da" providerId="AD" clId="Web-{A0A34F3D-32E0-4985-9514-3BD0DE1C5B7F}" dt="2021-08-12T03:56:38.073" v="590"/>
        <pc:sldMkLst>
          <pc:docMk/>
          <pc:sldMk cId="4271684430" sldId="306"/>
        </pc:sldMkLst>
        <pc:spChg chg="mod">
          <ac:chgData name="Devine Carama" userId="S::dcarama@lexingtonky.gov::0b0aef00-8305-499f-a9cb-0a9ad35c69da" providerId="AD" clId="Web-{A0A34F3D-32E0-4985-9514-3BD0DE1C5B7F}" dt="2021-08-12T03:55:00.143" v="580" actId="20577"/>
          <ac:spMkLst>
            <pc:docMk/>
            <pc:sldMk cId="4271684430" sldId="306"/>
            <ac:spMk id="2" creationId="{00000000-0000-0000-0000-000000000000}"/>
          </ac:spMkLst>
        </pc:spChg>
        <pc:spChg chg="mod">
          <ac:chgData name="Devine Carama" userId="S::dcarama@lexingtonky.gov::0b0aef00-8305-499f-a9cb-0a9ad35c69da" providerId="AD" clId="Web-{A0A34F3D-32E0-4985-9514-3BD0DE1C5B7F}" dt="2021-08-12T03:56:38.073" v="590"/>
          <ac:spMkLst>
            <pc:docMk/>
            <pc:sldMk cId="4271684430" sldId="306"/>
            <ac:spMk id="5" creationId="{00000000-0000-0000-0000-000000000000}"/>
          </ac:spMkLst>
        </pc:spChg>
      </pc:sldChg>
      <pc:sldChg chg="modSp new">
        <pc:chgData name="Devine Carama" userId="S::dcarama@lexingtonky.gov::0b0aef00-8305-499f-a9cb-0a9ad35c69da" providerId="AD" clId="Web-{A0A34F3D-32E0-4985-9514-3BD0DE1C5B7F}" dt="2021-08-12T03:59:56.541" v="637" actId="20577"/>
        <pc:sldMkLst>
          <pc:docMk/>
          <pc:sldMk cId="4089599466" sldId="307"/>
        </pc:sldMkLst>
        <pc:spChg chg="mod">
          <ac:chgData name="Devine Carama" userId="S::dcarama@lexingtonky.gov::0b0aef00-8305-499f-a9cb-0a9ad35c69da" providerId="AD" clId="Web-{A0A34F3D-32E0-4985-9514-3BD0DE1C5B7F}" dt="2021-08-12T03:59:56.541" v="637" actId="20577"/>
          <ac:spMkLst>
            <pc:docMk/>
            <pc:sldMk cId="4089599466" sldId="307"/>
            <ac:spMk id="2" creationId="{399F5982-94B5-4C6F-97E9-CF5A8A91683A}"/>
          </ac:spMkLst>
        </pc:spChg>
        <pc:spChg chg="mod">
          <ac:chgData name="Devine Carama" userId="S::dcarama@lexingtonky.gov::0b0aef00-8305-499f-a9cb-0a9ad35c69da" providerId="AD" clId="Web-{A0A34F3D-32E0-4985-9514-3BD0DE1C5B7F}" dt="2021-08-12T03:59:43.978" v="635" actId="20577"/>
          <ac:spMkLst>
            <pc:docMk/>
            <pc:sldMk cId="4089599466" sldId="307"/>
            <ac:spMk id="3" creationId="{D8CBFE58-244E-4F93-A9E1-5F8492CDE0AB}"/>
          </ac:spMkLst>
        </pc:spChg>
      </pc:sldChg>
      <pc:sldChg chg="modSp new">
        <pc:chgData name="Devine Carama" userId="S::dcarama@lexingtonky.gov::0b0aef00-8305-499f-a9cb-0a9ad35c69da" providerId="AD" clId="Web-{A0A34F3D-32E0-4985-9514-3BD0DE1C5B7F}" dt="2021-08-12T04:13:27.244" v="867" actId="20577"/>
        <pc:sldMkLst>
          <pc:docMk/>
          <pc:sldMk cId="1453651692" sldId="308"/>
        </pc:sldMkLst>
        <pc:spChg chg="mod">
          <ac:chgData name="Devine Carama" userId="S::dcarama@lexingtonky.gov::0b0aef00-8305-499f-a9cb-0a9ad35c69da" providerId="AD" clId="Web-{A0A34F3D-32E0-4985-9514-3BD0DE1C5B7F}" dt="2021-08-12T04:03:18.650" v="674" actId="20577"/>
          <ac:spMkLst>
            <pc:docMk/>
            <pc:sldMk cId="1453651692" sldId="308"/>
            <ac:spMk id="2" creationId="{F199FD34-66A4-44DD-BE4A-425B9B082D95}"/>
          </ac:spMkLst>
        </pc:spChg>
        <pc:spChg chg="mod">
          <ac:chgData name="Devine Carama" userId="S::dcarama@lexingtonky.gov::0b0aef00-8305-499f-a9cb-0a9ad35c69da" providerId="AD" clId="Web-{A0A34F3D-32E0-4985-9514-3BD0DE1C5B7F}" dt="2021-08-12T04:13:27.244" v="867" actId="20577"/>
          <ac:spMkLst>
            <pc:docMk/>
            <pc:sldMk cId="1453651692" sldId="308"/>
            <ac:spMk id="3" creationId="{8CD52626-2DB0-41D3-9B3A-8F490C2110EF}"/>
          </ac:spMkLst>
        </pc:spChg>
      </pc:sldChg>
      <pc:sldChg chg="modSp new">
        <pc:chgData name="Devine Carama" userId="S::dcarama@lexingtonky.gov::0b0aef00-8305-499f-a9cb-0a9ad35c69da" providerId="AD" clId="Web-{A0A34F3D-32E0-4985-9514-3BD0DE1C5B7F}" dt="2021-08-12T04:40:19.792" v="1085" actId="20577"/>
        <pc:sldMkLst>
          <pc:docMk/>
          <pc:sldMk cId="1974858856" sldId="309"/>
        </pc:sldMkLst>
        <pc:spChg chg="mod">
          <ac:chgData name="Devine Carama" userId="S::dcarama@lexingtonky.gov::0b0aef00-8305-499f-a9cb-0a9ad35c69da" providerId="AD" clId="Web-{A0A34F3D-32E0-4985-9514-3BD0DE1C5B7F}" dt="2021-08-12T04:24:20.685" v="1049" actId="20577"/>
          <ac:spMkLst>
            <pc:docMk/>
            <pc:sldMk cId="1974858856" sldId="309"/>
            <ac:spMk id="2" creationId="{692715E4-6B3D-406E-A886-277E4C210D4D}"/>
          </ac:spMkLst>
        </pc:spChg>
        <pc:spChg chg="mod">
          <ac:chgData name="Devine Carama" userId="S::dcarama@lexingtonky.gov::0b0aef00-8305-499f-a9cb-0a9ad35c69da" providerId="AD" clId="Web-{A0A34F3D-32E0-4985-9514-3BD0DE1C5B7F}" dt="2021-08-12T04:40:19.792" v="1085" actId="20577"/>
          <ac:spMkLst>
            <pc:docMk/>
            <pc:sldMk cId="1974858856" sldId="309"/>
            <ac:spMk id="3" creationId="{05D75326-D8A1-41E9-9866-8157A10E9D41}"/>
          </ac:spMkLst>
        </pc:spChg>
      </pc:sldChg>
      <pc:sldChg chg="modSp new">
        <pc:chgData name="Devine Carama" userId="S::dcarama@lexingtonky.gov::0b0aef00-8305-499f-a9cb-0a9ad35c69da" providerId="AD" clId="Web-{A0A34F3D-32E0-4985-9514-3BD0DE1C5B7F}" dt="2021-08-12T04:44:47.391" v="1151" actId="20577"/>
        <pc:sldMkLst>
          <pc:docMk/>
          <pc:sldMk cId="1325464322" sldId="310"/>
        </pc:sldMkLst>
        <pc:spChg chg="mod">
          <ac:chgData name="Devine Carama" userId="S::dcarama@lexingtonky.gov::0b0aef00-8305-499f-a9cb-0a9ad35c69da" providerId="AD" clId="Web-{A0A34F3D-32E0-4985-9514-3BD0DE1C5B7F}" dt="2021-08-12T04:44:47.391" v="1151" actId="20577"/>
          <ac:spMkLst>
            <pc:docMk/>
            <pc:sldMk cId="1325464322" sldId="310"/>
            <ac:spMk id="2" creationId="{F9AA7B39-21D7-4B04-9F4F-33F74372D87A}"/>
          </ac:spMkLst>
        </pc:spChg>
        <pc:spChg chg="mod">
          <ac:chgData name="Devine Carama" userId="S::dcarama@lexingtonky.gov::0b0aef00-8305-499f-a9cb-0a9ad35c69da" providerId="AD" clId="Web-{A0A34F3D-32E0-4985-9514-3BD0DE1C5B7F}" dt="2021-08-12T04:43:00.304" v="1148" actId="20577"/>
          <ac:spMkLst>
            <pc:docMk/>
            <pc:sldMk cId="1325464322" sldId="310"/>
            <ac:spMk id="3" creationId="{EB91D3EB-EFC7-44E0-A943-38E89170162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343F1-4569-4C06-BE22-23ED35F9BCB5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CA265-F626-49D2-9BC5-970ECB55D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362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545A248-B28B-4D7F-B9D6-8CF4B5EC959F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C1218C5-2EE3-4FD0-B967-DDA669B27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38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218C5-2EE3-4FD0-B967-DDA669B27D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1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218C5-2EE3-4FD0-B967-DDA669B27D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60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218C5-2EE3-4FD0-B967-DDA669B27D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79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E803-E9FF-614D-BF9F-8F83DBC71D1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236-C7B5-4249-B994-EF6D4A940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0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E803-E9FF-614D-BF9F-8F83DBC71D1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236-C7B5-4249-B994-EF6D4A940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42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E803-E9FF-614D-BF9F-8F83DBC71D1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236-C7B5-4249-B994-EF6D4A940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6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E803-E9FF-614D-BF9F-8F83DBC71D1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236-C7B5-4249-B994-EF6D4A940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42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E803-E9FF-614D-BF9F-8F83DBC71D1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236-C7B5-4249-B994-EF6D4A940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14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E803-E9FF-614D-BF9F-8F83DBC71D1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236-C7B5-4249-B994-EF6D4A940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51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E803-E9FF-614D-BF9F-8F83DBC71D1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236-C7B5-4249-B994-EF6D4A940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7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E803-E9FF-614D-BF9F-8F83DBC71D1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236-C7B5-4249-B994-EF6D4A940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37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E803-E9FF-614D-BF9F-8F83DBC71D1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236-C7B5-4249-B994-EF6D4A940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68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E803-E9FF-614D-BF9F-8F83DBC71D1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236-C7B5-4249-B994-EF6D4A940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0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E803-E9FF-614D-BF9F-8F83DBC71D1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236-C7B5-4249-B994-EF6D4A940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9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5E803-E9FF-614D-BF9F-8F83DBC71D1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EA236-C7B5-4249-B994-EF6D4A940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6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05455"/>
            <a:ext cx="7772400" cy="3297596"/>
          </a:xfrm>
        </p:spPr>
        <p:txBody>
          <a:bodyPr>
            <a:noAutofit/>
          </a:bodyPr>
          <a:lstStyle/>
          <a:p>
            <a:r>
              <a:rPr lang="en-US" sz="5400" b="1" spc="300" dirty="0">
                <a:solidFill>
                  <a:srgbClr val="0057A8"/>
                </a:solidFill>
                <a:latin typeface="Arial"/>
                <a:cs typeface="Arial"/>
              </a:rPr>
              <a:t>ONE Lexington</a:t>
            </a:r>
          </a:p>
        </p:txBody>
      </p:sp>
      <p:pic>
        <p:nvPicPr>
          <p:cNvPr id="5" name="Picture 4" descr="City Logo Files_Web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96" y="5034952"/>
            <a:ext cx="3996081" cy="10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94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ty Logo Files_Print_Lockup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31" y="61283"/>
            <a:ext cx="2073977" cy="53923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77704" y="600517"/>
            <a:ext cx="7934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57587" y="713285"/>
            <a:ext cx="8023021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spc="200" dirty="0" smtClean="0">
                <a:solidFill>
                  <a:srgbClr val="0057A8"/>
                </a:solidFill>
                <a:latin typeface="Arial"/>
                <a:cs typeface="Arial"/>
              </a:rPr>
              <a:t>Building Relationships in Community Throug</a:t>
            </a:r>
            <a:r>
              <a:rPr lang="en-US" sz="3200" b="1" spc="200" dirty="0" smtClean="0">
                <a:solidFill>
                  <a:srgbClr val="0057A8"/>
                </a:solidFill>
                <a:latin typeface="Arial"/>
                <a:cs typeface="Arial"/>
              </a:rPr>
              <a:t>h Service</a:t>
            </a:r>
            <a:endParaRPr lang="en-US" sz="3200" b="1" spc="200" dirty="0">
              <a:solidFill>
                <a:srgbClr val="0057A8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45" y="2050164"/>
            <a:ext cx="5934903" cy="442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85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ty Logo Files_Print_Lockup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31" y="61283"/>
            <a:ext cx="2073977" cy="53923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77704" y="600517"/>
            <a:ext cx="7934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77704" y="713285"/>
            <a:ext cx="802302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spc="200" dirty="0" smtClean="0">
                <a:solidFill>
                  <a:srgbClr val="0057A8"/>
                </a:solidFill>
                <a:latin typeface="Arial"/>
                <a:cs typeface="Arial"/>
              </a:rPr>
              <a:t>We Are ONE</a:t>
            </a:r>
            <a:endParaRPr lang="en-US" sz="3200" b="1" spc="200" dirty="0">
              <a:solidFill>
                <a:srgbClr val="0057A8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2909" r="-1271" b="28545"/>
          <a:stretch/>
        </p:blipFill>
        <p:spPr>
          <a:xfrm>
            <a:off x="1002722" y="4929832"/>
            <a:ext cx="2893869" cy="1101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5" r="908" b="15818"/>
          <a:stretch/>
        </p:blipFill>
        <p:spPr>
          <a:xfrm>
            <a:off x="4644735" y="4929832"/>
            <a:ext cx="2809009" cy="146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587" y="1567369"/>
            <a:ext cx="7381348" cy="30931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w Cen MT" panose="020B0602020104020603" pitchFamily="34" charset="0"/>
                <a:cs typeface="Arial" panose="020B0604020202020204" pitchFamily="34" charset="0"/>
              </a:rPr>
              <a:t>In collaboration with Oneness Sneaker Boutique, we launched the “We Are One” Anti-Violence Essay &amp; Poetry contest for FCPS students in September at Lexington Traditional Magnet Schoo</a:t>
            </a:r>
            <a:r>
              <a:rPr lang="en-US" sz="2000" dirty="0" smtClean="0">
                <a:latin typeface="Tw Cen MT" panose="020B0602020104020603" pitchFamily="34" charset="0"/>
                <a:cs typeface="Arial" panose="020B0604020202020204" pitchFamily="34" charset="0"/>
              </a:rPr>
              <a:t>l.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w Cen MT" panose="020B0602020104020603" pitchFamily="34" charset="0"/>
                <a:cs typeface="Arial" panose="020B0604020202020204" pitchFamily="34" charset="0"/>
              </a:rPr>
              <a:t>Students, in conjunction with their English classes, will have the opportunity to win top notch streetwear and tennis shoes by completing an anti-violence essay, poem, or rap.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w Cen MT" panose="020B0602020104020603" pitchFamily="34" charset="0"/>
                <a:cs typeface="Arial" panose="020B0604020202020204" pitchFamily="34" charset="0"/>
              </a:rPr>
              <a:t>Students will also have the opportunity to read their poem or rap on air with Jay Alexander of 107.9 The Beat.</a:t>
            </a:r>
            <a:endParaRPr lang="en-US" sz="2000" dirty="0" smtClean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745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ty Logo Files_Print_Lockup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31" y="61283"/>
            <a:ext cx="2073977" cy="53923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77704" y="600517"/>
            <a:ext cx="7934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77704" y="713285"/>
            <a:ext cx="802302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spc="200" dirty="0" smtClean="0">
                <a:solidFill>
                  <a:srgbClr val="0057A8"/>
                </a:solidFill>
                <a:latin typeface="Arial"/>
                <a:cs typeface="Arial"/>
              </a:rPr>
              <a:t>We Are ONE</a:t>
            </a:r>
            <a:endParaRPr lang="en-US" sz="3200" b="1" spc="200" dirty="0">
              <a:solidFill>
                <a:srgbClr val="0057A8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7587" y="1567369"/>
            <a:ext cx="7381348" cy="19543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w Cen MT" panose="020B0602020104020603" pitchFamily="34" charset="0"/>
                <a:cs typeface="Arial" panose="020B0604020202020204" pitchFamily="34" charset="0"/>
              </a:rPr>
              <a:t>The goal is to encourage young people to discuss issues that affect them by using platforms to amplify those voices in hopes of inspiring positive change in their community.</a:t>
            </a:r>
            <a:endParaRPr lang="en-US" sz="2400" dirty="0" smtClean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65"/>
          <a:stretch/>
        </p:blipFill>
        <p:spPr>
          <a:xfrm>
            <a:off x="2454083" y="3521750"/>
            <a:ext cx="4248053" cy="283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10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ty Logo Files_Print_Lockup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31" y="61283"/>
            <a:ext cx="2073977" cy="53923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77704" y="600517"/>
            <a:ext cx="7934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77704" y="713285"/>
            <a:ext cx="802302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spc="200" dirty="0" smtClean="0">
                <a:solidFill>
                  <a:srgbClr val="0057A8"/>
                </a:solidFill>
                <a:latin typeface="Arial"/>
                <a:cs typeface="Arial"/>
              </a:rPr>
              <a:t>We Are ONE</a:t>
            </a:r>
            <a:endParaRPr lang="en-US" sz="3200" b="1" spc="200" dirty="0">
              <a:solidFill>
                <a:srgbClr val="0057A8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89" y="2701637"/>
            <a:ext cx="5048793" cy="3762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7587" y="1484242"/>
            <a:ext cx="738134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w Cen MT" panose="020B0602020104020603" pitchFamily="34" charset="0"/>
                <a:cs typeface="Arial" panose="020B0604020202020204" pitchFamily="34" charset="0"/>
              </a:rPr>
              <a:t>Rewarding students for using art and self expression as a form of leadership.</a:t>
            </a:r>
            <a:endParaRPr lang="en-US" sz="2400" dirty="0"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125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ty Logo Files_Print_Lockup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31" y="61283"/>
            <a:ext cx="2073977" cy="53923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77704" y="600517"/>
            <a:ext cx="7934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77704" y="713285"/>
            <a:ext cx="802302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spc="200" dirty="0" smtClean="0">
                <a:solidFill>
                  <a:srgbClr val="0057A8"/>
                </a:solidFill>
                <a:latin typeface="Arial"/>
                <a:cs typeface="Arial"/>
              </a:rPr>
              <a:t>Youth Mediation Collective</a:t>
            </a:r>
            <a:endParaRPr lang="en-US" sz="3200" b="1" spc="200" dirty="0">
              <a:solidFill>
                <a:srgbClr val="0057A8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07" y="4446798"/>
            <a:ext cx="3160311" cy="2361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7587" y="1567369"/>
            <a:ext cx="7381348" cy="30931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w Cen MT" panose="020B0602020104020603" pitchFamily="34" charset="0"/>
                <a:cs typeface="Arial" panose="020B0604020202020204" pitchFamily="34" charset="0"/>
              </a:rPr>
              <a:t>When schools or parents contact ONE Lexington regarding mediation of a dispute between students or groups of youth, we have 10-12 diverse mediators to deploy.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w Cen MT" panose="020B0602020104020603" pitchFamily="34" charset="0"/>
                <a:cs typeface="Arial" panose="020B0604020202020204" pitchFamily="34" charset="0"/>
              </a:rPr>
              <a:t>Mediators have been formally trained in youth mediation and/or have experience in community youth engagement and resolving conflict.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w Cen MT" panose="020B0602020104020603" pitchFamily="34" charset="0"/>
                <a:cs typeface="Arial" panose="020B0604020202020204" pitchFamily="34" charset="0"/>
              </a:rPr>
              <a:t>The goal is to consolidate mediation efforts and provide support to individuals and organizations providing those services.</a:t>
            </a:r>
            <a:endParaRPr lang="en-US" sz="2000" dirty="0" smtClean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938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ity Logo Files_Print_Lockup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30" y="330900"/>
            <a:ext cx="2073977" cy="5392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7587" y="892704"/>
            <a:ext cx="2584362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b="1" spc="200" dirty="0">
                <a:solidFill>
                  <a:srgbClr val="0057A8"/>
                </a:solidFill>
                <a:latin typeface="Arial"/>
                <a:cs typeface="Arial"/>
              </a:rPr>
              <a:t> Safety Net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3074" y="1489602"/>
            <a:ext cx="7370197" cy="34932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/>
                <a:cs typeface="Calibri"/>
              </a:rPr>
              <a:t>ONE Lexington acts as the connector between the Lexington Rescue Mission and those seeking services.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/>
                <a:cs typeface="Calibri"/>
              </a:rPr>
              <a:t>ONE Lexington has</a:t>
            </a:r>
            <a:r>
              <a:rPr lang="en-US" sz="2000" dirty="0">
                <a:latin typeface="Calibri"/>
                <a:cs typeface="Calibri"/>
              </a:rPr>
              <a:t> had success connecting with youth and families impacted by recent gun violence. </a:t>
            </a:r>
            <a:endParaRPr lang="en-US" sz="2000" dirty="0" smtClean="0">
              <a:latin typeface="Calibri"/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/>
                <a:cs typeface="Calibri"/>
              </a:rPr>
              <a:t>In addition to helping families, this has also assisted law </a:t>
            </a:r>
            <a:r>
              <a:rPr lang="en-US" sz="2000" dirty="0">
                <a:latin typeface="Calibri"/>
                <a:cs typeface="Calibri"/>
              </a:rPr>
              <a:t>enforcement with </a:t>
            </a:r>
            <a:r>
              <a:rPr lang="en-US" sz="2000" dirty="0" smtClean="0">
                <a:latin typeface="Calibri"/>
                <a:cs typeface="Calibri"/>
              </a:rPr>
              <a:t>case investigation.</a:t>
            </a:r>
            <a:r>
              <a:rPr lang="en-US" sz="2000" dirty="0">
                <a:latin typeface="Calibri"/>
                <a:cs typeface="Calibri"/>
              </a:rPr>
              <a:t> </a:t>
            </a:r>
            <a:endParaRPr lang="en-US" sz="2000" dirty="0" smtClean="0">
              <a:latin typeface="Calibri"/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Calibri"/>
              </a:rPr>
              <a:t>Hospital Based Violence Intervention Program – Partnership with the University of Kentucky Hospital’s Trauma Unit</a:t>
            </a:r>
            <a:endParaRPr lang="en-US" sz="2000" dirty="0">
              <a:latin typeface="Calibri"/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646545" y="880580"/>
            <a:ext cx="7934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790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52626-2DB0-41D3-9B3A-8F490C211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8097"/>
            <a:ext cx="8229600" cy="44180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>
                <a:cs typeface="Calibri"/>
              </a:rPr>
              <a:t>Provided diversity &amp; inclusion youth training for staff at the Northside branch of the Lexington Public Library.</a:t>
            </a:r>
            <a:endParaRPr lang="en-US" dirty="0">
              <a:cs typeface="Calibri"/>
            </a:endParaRPr>
          </a:p>
          <a:p>
            <a:r>
              <a:rPr lang="en-US" dirty="0" smtClean="0">
                <a:cs typeface="Calibri"/>
              </a:rPr>
              <a:t>RESET (Reflect, Evaluate, Specify, Establish, Transform) - Launching new </a:t>
            </a:r>
            <a:r>
              <a:rPr lang="en-US" dirty="0">
                <a:cs typeface="Calibri"/>
              </a:rPr>
              <a:t>diversion alternative to banning youth from library due to nonviolent behavior </a:t>
            </a:r>
            <a:r>
              <a:rPr lang="en-US" dirty="0" smtClean="0">
                <a:cs typeface="Calibri"/>
              </a:rPr>
              <a:t>issues soon.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7587" y="630879"/>
            <a:ext cx="766125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spc="200" dirty="0" smtClean="0">
                <a:solidFill>
                  <a:srgbClr val="0057A8"/>
                </a:solidFill>
                <a:latin typeface="Arial"/>
                <a:cs typeface="Arial"/>
              </a:rPr>
              <a:t>New Initiatives at the Lexington Public Library</a:t>
            </a:r>
            <a:endParaRPr lang="en-US" sz="3200" b="1" spc="200" dirty="0">
              <a:solidFill>
                <a:srgbClr val="0057A8"/>
              </a:solidFill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77704" y="600517"/>
            <a:ext cx="7934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City Logo Files_Print_Lockup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31" y="61283"/>
            <a:ext cx="2073977" cy="53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51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Currently partnering with Parks &amp; Recreation to engage youth via community centers.</a:t>
            </a:r>
          </a:p>
          <a:p>
            <a:r>
              <a:rPr lang="en-US" sz="2400" dirty="0" smtClean="0"/>
              <a:t>Securing more volunteers</a:t>
            </a:r>
          </a:p>
          <a:p>
            <a:r>
              <a:rPr lang="en-US" sz="2400" dirty="0" smtClean="0"/>
              <a:t>Coordinating with partners to ensure programming in the fall</a:t>
            </a:r>
          </a:p>
          <a:p>
            <a:r>
              <a:rPr lang="en-US" sz="2400" dirty="0" smtClean="0"/>
              <a:t>Promoting and marketing new extended hours of operation at Dunbar Community Center.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57587" y="807970"/>
            <a:ext cx="8166018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b="1" spc="200" dirty="0" smtClean="0">
                <a:solidFill>
                  <a:srgbClr val="0057A8"/>
                </a:solidFill>
                <a:latin typeface="Arial"/>
                <a:cs typeface="Arial"/>
              </a:rPr>
              <a:t>Partnership with Parks &amp; Recreation</a:t>
            </a:r>
            <a:endParaRPr lang="en-US" sz="3200" b="1" spc="200" dirty="0">
              <a:solidFill>
                <a:srgbClr val="0057A8"/>
              </a:solidFill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77704" y="683644"/>
            <a:ext cx="7934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City Logo Files_Print_Lockup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31" y="61283"/>
            <a:ext cx="2073977" cy="539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5" b="30594"/>
          <a:stretch/>
        </p:blipFill>
        <p:spPr>
          <a:xfrm>
            <a:off x="5184154" y="4790209"/>
            <a:ext cx="3396454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68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75326-D8A1-41E9-9866-8157A10E9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 smtClean="0">
                <a:ea typeface="+mn-lt"/>
                <a:cs typeface="+mn-lt"/>
              </a:rPr>
              <a:t>Cities United has began assessing Lexington.</a:t>
            </a:r>
          </a:p>
          <a:p>
            <a:r>
              <a:rPr lang="en-US" sz="2800" dirty="0" smtClean="0">
                <a:ea typeface="+mn-lt"/>
                <a:cs typeface="+mn-lt"/>
              </a:rPr>
              <a:t>Their representatives are working with LFUCG to develop a holistic plan to reduce gun violence in Lexington.</a:t>
            </a:r>
          </a:p>
          <a:p>
            <a:r>
              <a:rPr lang="en-US" sz="2800" dirty="0" smtClean="0">
                <a:ea typeface="+mn-lt"/>
                <a:cs typeface="+mn-lt"/>
              </a:rPr>
              <a:t>Internal and external stakeholders will be involved in every step of the process to develop plans that fit Lexington’s needs.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199" y="4739484"/>
            <a:ext cx="2961409" cy="1554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7587" y="847364"/>
            <a:ext cx="3021981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b="1" spc="200" dirty="0" smtClean="0">
                <a:solidFill>
                  <a:srgbClr val="0057A8"/>
                </a:solidFill>
                <a:latin typeface="Arial"/>
                <a:cs typeface="Arial"/>
              </a:rPr>
              <a:t>Cities United</a:t>
            </a:r>
            <a:endParaRPr lang="en-US" sz="3200" b="1" spc="200" dirty="0">
              <a:solidFill>
                <a:srgbClr val="0057A8"/>
              </a:solidFill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77704" y="600517"/>
            <a:ext cx="7934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 descr="City Logo Files_Print_Lockup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31" y="61283"/>
            <a:ext cx="2073977" cy="53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58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1D3EB-EFC7-44E0-A943-38E891701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>
                <a:cs typeface="Calibri"/>
              </a:rPr>
              <a:t>Be The Change Scholarship with Galls of Lexington</a:t>
            </a:r>
          </a:p>
          <a:p>
            <a:r>
              <a:rPr lang="en-US" dirty="0" smtClean="0">
                <a:cs typeface="Calibri"/>
              </a:rPr>
              <a:t>Violence Intervention Group (weekly meetings)</a:t>
            </a:r>
          </a:p>
          <a:p>
            <a:r>
              <a:rPr lang="en-US" dirty="0" smtClean="0">
                <a:cs typeface="Calibri"/>
              </a:rPr>
              <a:t>Black Men United</a:t>
            </a:r>
          </a:p>
          <a:p>
            <a:r>
              <a:rPr lang="en-US" dirty="0" smtClean="0">
                <a:cs typeface="Calibri"/>
              </a:rPr>
              <a:t>Weekly ONE Lexington </a:t>
            </a:r>
            <a:r>
              <a:rPr lang="en-US" dirty="0" err="1" smtClean="0">
                <a:cs typeface="Calibri"/>
              </a:rPr>
              <a:t>Newletter</a:t>
            </a:r>
            <a:endParaRPr lang="en-US" dirty="0" smtClean="0">
              <a:cs typeface="Calibri"/>
            </a:endParaRPr>
          </a:p>
          <a:p>
            <a:r>
              <a:rPr lang="en-US" dirty="0" smtClean="0">
                <a:cs typeface="Calibri"/>
              </a:rPr>
              <a:t>Weekly Faith Leaders Updates</a:t>
            </a:r>
            <a:endParaRPr lang="en-US" dirty="0"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7587" y="713285"/>
            <a:ext cx="6548588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b="1" spc="200" dirty="0" smtClean="0">
                <a:solidFill>
                  <a:srgbClr val="0057A8"/>
                </a:solidFill>
                <a:latin typeface="Arial"/>
                <a:cs typeface="Arial"/>
              </a:rPr>
              <a:t>Other Partnerships in Motion</a:t>
            </a:r>
            <a:endParaRPr lang="en-US" sz="3200" b="1" spc="200" dirty="0">
              <a:solidFill>
                <a:srgbClr val="0057A8"/>
              </a:solidFill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77704" y="600517"/>
            <a:ext cx="7934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City Logo Files_Print_Lockup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31" y="61283"/>
            <a:ext cx="2073977" cy="53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64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Lexington is guided by the PIER network.</a:t>
            </a:r>
          </a:p>
          <a:p>
            <a:r>
              <a:rPr lang="en-US" dirty="0" smtClean="0"/>
              <a:t>P – Prevention</a:t>
            </a:r>
          </a:p>
          <a:p>
            <a:r>
              <a:rPr lang="en-US" dirty="0" smtClean="0"/>
              <a:t>I – Intervention</a:t>
            </a:r>
          </a:p>
          <a:p>
            <a:r>
              <a:rPr lang="en-US" dirty="0" smtClean="0"/>
              <a:t>E – Enforcement</a:t>
            </a:r>
          </a:p>
          <a:p>
            <a:r>
              <a:rPr lang="en-US" dirty="0" smtClean="0"/>
              <a:t>R – Re-entry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15425"/>
            <a:ext cx="3321743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b="1" spc="200" dirty="0">
                <a:solidFill>
                  <a:srgbClr val="0057A8"/>
                </a:solidFill>
                <a:latin typeface="Arial"/>
                <a:cs typeface="Arial"/>
              </a:rPr>
              <a:t> </a:t>
            </a:r>
            <a:r>
              <a:rPr lang="en-US" sz="3200" b="1" spc="200" dirty="0" smtClean="0">
                <a:solidFill>
                  <a:srgbClr val="0057A8"/>
                </a:solidFill>
                <a:latin typeface="Arial"/>
                <a:cs typeface="Arial"/>
              </a:rPr>
              <a:t>PIER Network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46545" y="870134"/>
            <a:ext cx="7934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City Logo Files_Print_Lockup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30" y="330900"/>
            <a:ext cx="2073977" cy="53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13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ity Logo Files_Print_Lockup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31" y="61283"/>
            <a:ext cx="2073977" cy="5392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7587" y="713285"/>
            <a:ext cx="8276625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spc="200" dirty="0">
                <a:solidFill>
                  <a:srgbClr val="0057A8"/>
                </a:solidFill>
                <a:latin typeface="Arial"/>
                <a:cs typeface="Arial"/>
              </a:rPr>
              <a:t>It Takes A Village Summer Youth Program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2118" y="1590448"/>
            <a:ext cx="8645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677704" y="600517"/>
            <a:ext cx="7934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8BC5E12-7BFB-40B2-8A36-849DE4DFC817}"/>
              </a:ext>
            </a:extLst>
          </p:cNvPr>
          <p:cNvSpPr txBox="1"/>
          <p:nvPr/>
        </p:nvSpPr>
        <p:spPr>
          <a:xfrm>
            <a:off x="677704" y="1363943"/>
            <a:ext cx="7934063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Weekly summer mentoring program for youth aged 12-17</a:t>
            </a:r>
            <a:r>
              <a:rPr lang="en-US" sz="20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Weekly in-school mentoring program at Frederick Douglass High School, MLK Academy of Excellence, </a:t>
            </a:r>
            <a:r>
              <a:rPr lang="en-US" sz="2000" dirty="0" err="1" smtClean="0"/>
              <a:t>Winburn</a:t>
            </a:r>
            <a:r>
              <a:rPr lang="en-US" sz="2000" dirty="0" smtClean="0"/>
              <a:t> Middle School, and William Wells Brown Elementary School.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Provides educational and workforce opportunities paired with recreational activities.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Allows for underserved youth to engage in positive activities during the summer months.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Goal is to steer youth away from violence by showing that life can be more than their current circumstance.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7" name="Picture 9" descr="group 1.jpg">
            <a:extLst>
              <a:ext uri="{FF2B5EF4-FFF2-40B4-BE49-F238E27FC236}">
                <a16:creationId xmlns:a16="http://schemas.microsoft.com/office/drawing/2014/main" id="{E01949DD-C5EF-4E3D-9007-A61763EC1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009" y="4595578"/>
            <a:ext cx="3081155" cy="211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3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7587" y="713285"/>
            <a:ext cx="5733236" cy="86177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b="1" spc="200" dirty="0">
                <a:solidFill>
                  <a:srgbClr val="0057A8"/>
                </a:solidFill>
                <a:latin typeface="Arial"/>
                <a:cs typeface="Arial"/>
              </a:rPr>
              <a:t>Skill Building Workshops</a:t>
            </a:r>
          </a:p>
          <a:p>
            <a:r>
              <a:rPr lang="en-US" b="1" spc="200" dirty="0">
                <a:solidFill>
                  <a:srgbClr val="0057A8"/>
                </a:solidFill>
                <a:latin typeface="Arial"/>
                <a:cs typeface="Arial"/>
              </a:rPr>
              <a:t>It Takes A Village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77704" y="600517"/>
            <a:ext cx="7934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 descr="City Logo Files_Print_Lockup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31" y="61283"/>
            <a:ext cx="2073977" cy="539234"/>
          </a:xfrm>
          <a:prstGeom prst="rect">
            <a:avLst/>
          </a:prstGeom>
        </p:spPr>
      </p:pic>
      <p:pic>
        <p:nvPicPr>
          <p:cNvPr id="6" name="Picture 6" descr="village2.jpg">
            <a:extLst>
              <a:ext uri="{FF2B5EF4-FFF2-40B4-BE49-F238E27FC236}">
                <a16:creationId xmlns:a16="http://schemas.microsoft.com/office/drawing/2014/main" id="{A8765118-4678-4994-A11D-5622D70A2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620" y="2059632"/>
            <a:ext cx="2743200" cy="1824335"/>
          </a:xfrm>
          <a:prstGeom prst="rect">
            <a:avLst/>
          </a:prstGeom>
        </p:spPr>
      </p:pic>
      <p:pic>
        <p:nvPicPr>
          <p:cNvPr id="7" name="Picture 7" descr="Village1.jpg">
            <a:extLst>
              <a:ext uri="{FF2B5EF4-FFF2-40B4-BE49-F238E27FC236}">
                <a16:creationId xmlns:a16="http://schemas.microsoft.com/office/drawing/2014/main" id="{06867E7F-215D-4C1A-B36C-6F8A45208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624" y="2057623"/>
            <a:ext cx="2743200" cy="1828354"/>
          </a:xfrm>
          <a:prstGeom prst="rect">
            <a:avLst/>
          </a:prstGeom>
        </p:spPr>
      </p:pic>
      <p:pic>
        <p:nvPicPr>
          <p:cNvPr id="8" name="Picture 8" descr="money.jpg">
            <a:extLst>
              <a:ext uri="{FF2B5EF4-FFF2-40B4-BE49-F238E27FC236}">
                <a16:creationId xmlns:a16="http://schemas.microsoft.com/office/drawing/2014/main" id="{7A381A60-9DD8-4335-A2BF-67D6B26B1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624" y="4222969"/>
            <a:ext cx="2743200" cy="1824335"/>
          </a:xfrm>
          <a:prstGeom prst="rect">
            <a:avLst/>
          </a:prstGeom>
        </p:spPr>
      </p:pic>
      <p:pic>
        <p:nvPicPr>
          <p:cNvPr id="9" name="Picture 9" descr="ONELEX-0888.jpg">
            <a:extLst>
              <a:ext uri="{FF2B5EF4-FFF2-40B4-BE49-F238E27FC236}">
                <a16:creationId xmlns:a16="http://schemas.microsoft.com/office/drawing/2014/main" id="{AC1096EA-2676-4E92-8AE0-87A35FA99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7620" y="4222551"/>
            <a:ext cx="2743200" cy="182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6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ty Logo Files_Print_Lockup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31" y="61283"/>
            <a:ext cx="2073977" cy="53923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77704" y="600517"/>
            <a:ext cx="7934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57587" y="713285"/>
            <a:ext cx="5186035" cy="86177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b="1" spc="200" dirty="0">
                <a:solidFill>
                  <a:schemeClr val="tx2"/>
                </a:solidFill>
                <a:latin typeface="Arial"/>
                <a:cs typeface="Arial"/>
              </a:rPr>
              <a:t>Building Relationships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b="1" dirty="0">
                <a:solidFill>
                  <a:schemeClr val="tx2"/>
                </a:solidFill>
                <a:latin typeface="Arial"/>
                <a:cs typeface="Calibri"/>
              </a:rPr>
              <a:t>It Takes A Village</a:t>
            </a:r>
            <a:endParaRPr lang="en-US" b="1" dirty="0">
              <a:solidFill>
                <a:schemeClr val="tx2"/>
              </a:solidFill>
              <a:latin typeface="Arial"/>
            </a:endParaRPr>
          </a:p>
        </p:txBody>
      </p:sp>
      <p:pic>
        <p:nvPicPr>
          <p:cNvPr id="6" name="Picture 6" descr="coding.jpg">
            <a:extLst>
              <a:ext uri="{FF2B5EF4-FFF2-40B4-BE49-F238E27FC236}">
                <a16:creationId xmlns:a16="http://schemas.microsoft.com/office/drawing/2014/main" id="{F11CA2B4-14A4-4821-B60A-AC5720E11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053" y="1965402"/>
            <a:ext cx="2743200" cy="2057400"/>
          </a:xfrm>
          <a:prstGeom prst="rect">
            <a:avLst/>
          </a:prstGeom>
        </p:spPr>
      </p:pic>
      <p:pic>
        <p:nvPicPr>
          <p:cNvPr id="7" name="Picture 7" descr="exer.jpg">
            <a:extLst>
              <a:ext uri="{FF2B5EF4-FFF2-40B4-BE49-F238E27FC236}">
                <a16:creationId xmlns:a16="http://schemas.microsoft.com/office/drawing/2014/main" id="{618E4328-73D1-42B3-89DB-800D2DAA9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024" y="2003876"/>
            <a:ext cx="2743200" cy="2036208"/>
          </a:xfrm>
          <a:prstGeom prst="rect">
            <a:avLst/>
          </a:prstGeom>
        </p:spPr>
      </p:pic>
      <p:pic>
        <p:nvPicPr>
          <p:cNvPr id="8" name="Picture 8" descr="money.jpg">
            <a:extLst>
              <a:ext uri="{FF2B5EF4-FFF2-40B4-BE49-F238E27FC236}">
                <a16:creationId xmlns:a16="http://schemas.microsoft.com/office/drawing/2014/main" id="{30EE80C6-F88D-47ED-92ED-A1AC4879B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054" y="4468296"/>
            <a:ext cx="2743200" cy="1824335"/>
          </a:xfrm>
          <a:prstGeom prst="rect">
            <a:avLst/>
          </a:prstGeom>
        </p:spPr>
      </p:pic>
      <p:pic>
        <p:nvPicPr>
          <p:cNvPr id="9" name="Picture 9" descr="studio.jpg">
            <a:extLst>
              <a:ext uri="{FF2B5EF4-FFF2-40B4-BE49-F238E27FC236}">
                <a16:creationId xmlns:a16="http://schemas.microsoft.com/office/drawing/2014/main" id="{F5AAA7F2-810C-4742-90E2-5E795867C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4234" y="4468296"/>
            <a:ext cx="2743200" cy="18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31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ity Logo Files_Print_Lockup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31" y="61283"/>
            <a:ext cx="2073977" cy="53923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77704" y="600517"/>
            <a:ext cx="7934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57587" y="713285"/>
            <a:ext cx="2534668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b="1" spc="200" dirty="0">
                <a:solidFill>
                  <a:srgbClr val="0057A8"/>
                </a:solidFill>
                <a:latin typeface="Arial"/>
                <a:cs typeface="Arial"/>
              </a:rPr>
              <a:t>Mentoring </a:t>
            </a:r>
          </a:p>
          <a:p>
            <a:r>
              <a:rPr lang="en-US" sz="1600" b="1" spc="200" dirty="0">
                <a:solidFill>
                  <a:srgbClr val="0057A8"/>
                </a:solidFill>
                <a:latin typeface="Arial"/>
                <a:cs typeface="Arial"/>
              </a:rPr>
              <a:t>It Takes A Village</a:t>
            </a:r>
          </a:p>
        </p:txBody>
      </p:sp>
      <p:pic>
        <p:nvPicPr>
          <p:cNvPr id="2" name="Picture 6" descr="sky.jpg">
            <a:extLst>
              <a:ext uri="{FF2B5EF4-FFF2-40B4-BE49-F238E27FC236}">
                <a16:creationId xmlns:a16="http://schemas.microsoft.com/office/drawing/2014/main" id="{EA1D9EAE-1366-4CE2-BCB1-2FE72D514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24" y="2193447"/>
            <a:ext cx="2743200" cy="1824335"/>
          </a:xfrm>
          <a:prstGeom prst="rect">
            <a:avLst/>
          </a:prstGeom>
        </p:spPr>
      </p:pic>
      <p:pic>
        <p:nvPicPr>
          <p:cNvPr id="7" name="Picture 7" descr="malibu.jpg">
            <a:extLst>
              <a:ext uri="{FF2B5EF4-FFF2-40B4-BE49-F238E27FC236}">
                <a16:creationId xmlns:a16="http://schemas.microsoft.com/office/drawing/2014/main" id="{7A87D03B-B637-459F-9C1F-4D6A81E19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522" y="2193447"/>
            <a:ext cx="2743200" cy="1824335"/>
          </a:xfrm>
          <a:prstGeom prst="rect">
            <a:avLst/>
          </a:prstGeom>
        </p:spPr>
      </p:pic>
      <p:pic>
        <p:nvPicPr>
          <p:cNvPr id="8" name="Picture 8" descr="skate.jpg">
            <a:extLst>
              <a:ext uri="{FF2B5EF4-FFF2-40B4-BE49-F238E27FC236}">
                <a16:creationId xmlns:a16="http://schemas.microsoft.com/office/drawing/2014/main" id="{7B00DF54-E9A2-468A-A94D-87016F4C4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224" y="4646715"/>
            <a:ext cx="2743200" cy="1824335"/>
          </a:xfrm>
          <a:prstGeom prst="rect">
            <a:avLst/>
          </a:prstGeom>
        </p:spPr>
      </p:pic>
      <p:pic>
        <p:nvPicPr>
          <p:cNvPr id="9" name="Picture 9" descr="zip line.jpg">
            <a:extLst>
              <a:ext uri="{FF2B5EF4-FFF2-40B4-BE49-F238E27FC236}">
                <a16:creationId xmlns:a16="http://schemas.microsoft.com/office/drawing/2014/main" id="{697743D6-7A74-4890-912B-328AE1397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126" y="4646715"/>
            <a:ext cx="2743200" cy="18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35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7587" y="713285"/>
            <a:ext cx="2948243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b="1" spc="200" dirty="0">
                <a:solidFill>
                  <a:srgbClr val="0057A8"/>
                </a:solidFill>
                <a:latin typeface="Arial"/>
                <a:cs typeface="Arial"/>
              </a:rPr>
              <a:t>Commitment</a:t>
            </a:r>
          </a:p>
          <a:p>
            <a:r>
              <a:rPr lang="en-US" sz="1600" b="1" spc="200" dirty="0">
                <a:solidFill>
                  <a:srgbClr val="0057A8"/>
                </a:solidFill>
                <a:latin typeface="Arial"/>
                <a:cs typeface="Arial"/>
              </a:rPr>
              <a:t>It Takes A Village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77704" y="600517"/>
            <a:ext cx="7934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City Logo Files_Print_Lockup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31" y="61283"/>
            <a:ext cx="2073977" cy="539234"/>
          </a:xfrm>
          <a:prstGeom prst="rect">
            <a:avLst/>
          </a:prstGeom>
        </p:spPr>
      </p:pic>
      <p:pic>
        <p:nvPicPr>
          <p:cNvPr id="6" name="Picture 6" descr="group 3.jpg">
            <a:extLst>
              <a:ext uri="{FF2B5EF4-FFF2-40B4-BE49-F238E27FC236}">
                <a16:creationId xmlns:a16="http://schemas.microsoft.com/office/drawing/2014/main" id="{81C36EC2-5965-4487-BA3D-9D0285B29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795" y="2070783"/>
            <a:ext cx="2743200" cy="2069661"/>
          </a:xfrm>
          <a:prstGeom prst="rect">
            <a:avLst/>
          </a:prstGeom>
        </p:spPr>
      </p:pic>
      <p:pic>
        <p:nvPicPr>
          <p:cNvPr id="7" name="Picture 7" descr="group 4.jpg">
            <a:extLst>
              <a:ext uri="{FF2B5EF4-FFF2-40B4-BE49-F238E27FC236}">
                <a16:creationId xmlns:a16="http://schemas.microsoft.com/office/drawing/2014/main" id="{F350BA2F-700D-417A-B0AC-C168E871C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337" y="2065763"/>
            <a:ext cx="2743200" cy="2057400"/>
          </a:xfrm>
          <a:prstGeom prst="rect">
            <a:avLst/>
          </a:prstGeom>
        </p:spPr>
      </p:pic>
      <p:pic>
        <p:nvPicPr>
          <p:cNvPr id="8" name="Picture 8" descr="group 2.jpg">
            <a:extLst>
              <a:ext uri="{FF2B5EF4-FFF2-40B4-BE49-F238E27FC236}">
                <a16:creationId xmlns:a16="http://schemas.microsoft.com/office/drawing/2014/main" id="{A15709C1-8487-4E60-B2AF-2F8B5CD1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672209"/>
            <a:ext cx="2743200" cy="2107886"/>
          </a:xfrm>
          <a:prstGeom prst="rect">
            <a:avLst/>
          </a:prstGeom>
        </p:spPr>
      </p:pic>
      <p:pic>
        <p:nvPicPr>
          <p:cNvPr id="9" name="Picture 9" descr="group 1.jpg">
            <a:extLst>
              <a:ext uri="{FF2B5EF4-FFF2-40B4-BE49-F238E27FC236}">
                <a16:creationId xmlns:a16="http://schemas.microsoft.com/office/drawing/2014/main" id="{E01949DD-C5EF-4E3D-9007-A61763EC1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9337" y="4673806"/>
            <a:ext cx="2743200" cy="188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07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7587" y="713285"/>
            <a:ext cx="8023021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spc="200" dirty="0" smtClean="0">
                <a:solidFill>
                  <a:srgbClr val="0057A8"/>
                </a:solidFill>
                <a:latin typeface="Arial"/>
                <a:cs typeface="Arial"/>
              </a:rPr>
              <a:t>N.E.W. (Neighborhood Engagement Walks)</a:t>
            </a:r>
            <a:endParaRPr lang="en-US" sz="3200" b="1" spc="200" dirty="0">
              <a:solidFill>
                <a:srgbClr val="0057A8"/>
              </a:solidFill>
              <a:latin typeface="Arial"/>
              <a:cs typeface="Arial"/>
            </a:endParaRPr>
          </a:p>
        </p:txBody>
      </p:sp>
      <p:pic>
        <p:nvPicPr>
          <p:cNvPr id="3" name="Picture 2" descr="City Logo Files_Print_Lockup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31" y="61283"/>
            <a:ext cx="2073977" cy="53923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77704" y="600517"/>
            <a:ext cx="7934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71" y="2117273"/>
            <a:ext cx="5915851" cy="44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58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ty Logo Files_Print_Lockup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31" y="61283"/>
            <a:ext cx="2073977" cy="53923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77704" y="600517"/>
            <a:ext cx="7934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57587" y="713285"/>
            <a:ext cx="8023021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spc="200" dirty="0" smtClean="0">
                <a:solidFill>
                  <a:srgbClr val="0057A8"/>
                </a:solidFill>
                <a:latin typeface="Arial"/>
                <a:cs typeface="Arial"/>
              </a:rPr>
              <a:t>N.E.W. (Neighborhood Engagement Walks</a:t>
            </a:r>
            <a:endParaRPr lang="en-US" sz="3200" b="1" spc="200" dirty="0">
              <a:solidFill>
                <a:srgbClr val="0057A8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79" y="2955055"/>
            <a:ext cx="2632466" cy="35352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7703" y="1909196"/>
            <a:ext cx="79340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Calibri"/>
              </a:rPr>
              <a:t>Includes after-school walks for students experiencing barriers on their way home in the afternoons. </a:t>
            </a: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687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19927</TotalTime>
  <Words>626</Words>
  <Application>Microsoft Office PowerPoint</Application>
  <PresentationFormat>On-screen Show (4:3)</PresentationFormat>
  <Paragraphs>63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Tw Cen MT</vt:lpstr>
      <vt:lpstr>Office Theme</vt:lpstr>
      <vt:lpstr>ONE Lexington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Transylvania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TITLE SLIDE HEADLINE</dc:title>
  <dc:creator>Stevie Morrison</dc:creator>
  <cp:lastModifiedBy>Quinton Welch</cp:lastModifiedBy>
  <cp:revision>492</cp:revision>
  <cp:lastPrinted>2021-08-12T14:41:24Z</cp:lastPrinted>
  <dcterms:created xsi:type="dcterms:W3CDTF">2015-11-04T20:29:09Z</dcterms:created>
  <dcterms:modified xsi:type="dcterms:W3CDTF">2021-11-09T15:07:55Z</dcterms:modified>
</cp:coreProperties>
</file>